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1" r:id="rId2"/>
    <p:sldId id="268" r:id="rId3"/>
    <p:sldId id="259" r:id="rId4"/>
    <p:sldId id="284" r:id="rId5"/>
    <p:sldId id="283" r:id="rId6"/>
    <p:sldId id="260" r:id="rId7"/>
    <p:sldId id="275" r:id="rId8"/>
    <p:sldId id="277" r:id="rId9"/>
    <p:sldId id="276" r:id="rId10"/>
    <p:sldId id="263" r:id="rId11"/>
    <p:sldId id="28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1pPr>
    <a:lvl2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2pPr>
    <a:lvl3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3pPr>
    <a:lvl4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4pPr>
    <a:lvl5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5pPr>
    <a:lvl6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6pPr>
    <a:lvl7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7pPr>
    <a:lvl8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8pPr>
    <a:lvl9pPr marL="0" marR="0" indent="0" algn="l" defTabSz="457200" rtl="0" fontAlgn="auto" latinLnBrk="0" hangingPunct="0">
      <a:lnSpc>
        <a:spcPct val="120000"/>
      </a:lnSpc>
      <a:spcBef>
        <a:spcPts val="150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76746A"/>
        </a:solidFill>
        <a:effectLst/>
        <a:uFillTx/>
        <a:latin typeface="MuseoSansRounded-100"/>
        <a:ea typeface="MuseoSansRounded-100"/>
        <a:cs typeface="MuseoSansRounded-100"/>
        <a:sym typeface="MuseoSansRounded-1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5B5"/>
    <a:srgbClr val="03B2DB"/>
    <a:srgbClr val="07A1D7"/>
    <a:srgbClr val="22A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4" autoAdjust="0"/>
    <p:restoredTop sz="94729"/>
  </p:normalViewPr>
  <p:slideViewPr>
    <p:cSldViewPr snapToGrid="0" snapToObjects="1">
      <p:cViewPr varScale="1">
        <p:scale>
          <a:sx n="74" d="100"/>
          <a:sy n="74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20000"/>
              </a:lnSpc>
              <a:spcBef>
                <a:spcPts val="1500"/>
              </a:spcBef>
              <a:buSzTx/>
              <a:buNone/>
              <a:defRPr sz="3400">
                <a:solidFill>
                  <a:srgbClr val="76746A"/>
                </a:solidFill>
                <a:latin typeface="MuseoSansRounded-100"/>
                <a:ea typeface="MuseoSansRounded-100"/>
                <a:cs typeface="MuseoSansRounded-100"/>
                <a:sym typeface="MuseoSansRounded-100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-59268" y="8718549"/>
            <a:ext cx="13123337" cy="1043585"/>
          </a:xfrm>
          <a:prstGeom prst="rect">
            <a:avLst/>
          </a:prstGeom>
          <a:solidFill>
            <a:srgbClr val="8AAD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Executive Secretary"/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636157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sp>
        <p:nvSpPr>
          <p:cNvPr id="146" name="HIGHLIGHTS OF THE PAST FIVE YEARS"/>
          <p:cNvSpPr txBox="1"/>
          <p:nvPr/>
        </p:nvSpPr>
        <p:spPr>
          <a:xfrm>
            <a:off x="2621085" y="3990660"/>
            <a:ext cx="7762628" cy="1772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5200" spc="524">
                <a:solidFill>
                  <a:srgbClr val="636157"/>
                </a:solidFill>
              </a:defRPr>
            </a:lvl1pPr>
          </a:lstStyle>
          <a:p>
            <a:r>
              <a:rPr lang="en-US" b="1" dirty="0"/>
              <a:t>SCC BENEFITS 2024</a:t>
            </a:r>
          </a:p>
          <a:p>
            <a:r>
              <a:rPr lang="en-US" sz="3000" dirty="0"/>
              <a:t>Healthcare- Medical/Dental/Vision</a:t>
            </a:r>
            <a:endParaRPr sz="3000" dirty="0"/>
          </a:p>
        </p:txBody>
      </p:sp>
      <p:sp>
        <p:nvSpPr>
          <p:cNvPr id="147" name="Southern california conference constituency session 2019"/>
          <p:cNvSpPr txBox="1"/>
          <p:nvPr/>
        </p:nvSpPr>
        <p:spPr>
          <a:xfrm>
            <a:off x="1061567" y="9051572"/>
            <a:ext cx="10909653" cy="37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 cap="all" spc="587">
                <a:solidFill>
                  <a:srgbClr val="FFFFFF"/>
                </a:solidFill>
              </a:defRPr>
            </a:pPr>
            <a:r>
              <a:rPr dirty="0"/>
              <a:t>Southern </a:t>
            </a:r>
            <a:r>
              <a:rPr lang="en-US" dirty="0"/>
              <a:t>C</a:t>
            </a:r>
            <a:r>
              <a:rPr dirty="0"/>
              <a:t>alifornia conference</a:t>
            </a:r>
            <a:r>
              <a:rPr lang="en-US" dirty="0"/>
              <a:t> of seventh-day Adventists</a:t>
            </a:r>
            <a:endParaRPr dirty="0">
              <a:latin typeface="Museo Sans Rounded 500"/>
              <a:ea typeface="Museo Sans Rounded 500"/>
              <a:cs typeface="Museo Sans Rounded 500"/>
              <a:sym typeface="Museo Sans Rounded 500"/>
            </a:endParaRPr>
          </a:p>
        </p:txBody>
      </p:sp>
      <p:pic>
        <p:nvPicPr>
          <p:cNvPr id="148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96865"/>
            <a:ext cx="3547747" cy="1368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-59268" y="-30098"/>
            <a:ext cx="13123337" cy="8403699"/>
          </a:xfrm>
          <a:prstGeom prst="rect">
            <a:avLst/>
          </a:prstGeom>
          <a:solidFill>
            <a:srgbClr val="8AAD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2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17" y="8600531"/>
            <a:ext cx="2291078" cy="8837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outhern california conference constituency session 2019">
            <a:extLst>
              <a:ext uri="{FF2B5EF4-FFF2-40B4-BE49-F238E27FC236}">
                <a16:creationId xmlns:a16="http://schemas.microsoft.com/office/drawing/2014/main" id="{C567651B-07C3-B42D-3892-63427CECF922}"/>
              </a:ext>
            </a:extLst>
          </p:cNvPr>
          <p:cNvSpPr txBox="1"/>
          <p:nvPr/>
        </p:nvSpPr>
        <p:spPr>
          <a:xfrm>
            <a:off x="643466" y="8879406"/>
            <a:ext cx="8900513" cy="32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300" cap="all" spc="480">
                <a:solidFill>
                  <a:srgbClr val="636157"/>
                </a:solidFill>
              </a:defRPr>
            </a:pPr>
            <a:r>
              <a:rPr dirty="0"/>
              <a:t>Southern </a:t>
            </a:r>
            <a:r>
              <a:rPr lang="en-US" dirty="0"/>
              <a:t>C</a:t>
            </a:r>
            <a:r>
              <a:rPr dirty="0"/>
              <a:t>alifornia conference</a:t>
            </a:r>
            <a:r>
              <a:rPr lang="en-US" dirty="0"/>
              <a:t> of seventh-day Adventists</a:t>
            </a:r>
            <a:endParaRPr dirty="0">
              <a:latin typeface="Museo Sans Rounded 500"/>
              <a:ea typeface="Museo Sans Rounded 500"/>
              <a:cs typeface="Museo Sans Rounded 500"/>
              <a:sym typeface="Museo Sans Rounded 5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2E94E-2BCB-6B2E-62EE-7A66403F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8" y="1272422"/>
            <a:ext cx="11022523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013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-59268" y="-30098"/>
            <a:ext cx="13123337" cy="8403699"/>
          </a:xfrm>
          <a:prstGeom prst="rect">
            <a:avLst/>
          </a:prstGeom>
          <a:solidFill>
            <a:srgbClr val="8AAD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2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17" y="8600531"/>
            <a:ext cx="2291078" cy="8837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outhern california conference constituency session 2019">
            <a:extLst>
              <a:ext uri="{FF2B5EF4-FFF2-40B4-BE49-F238E27FC236}">
                <a16:creationId xmlns:a16="http://schemas.microsoft.com/office/drawing/2014/main" id="{C567651B-07C3-B42D-3892-63427CECF922}"/>
              </a:ext>
            </a:extLst>
          </p:cNvPr>
          <p:cNvSpPr txBox="1"/>
          <p:nvPr/>
        </p:nvSpPr>
        <p:spPr>
          <a:xfrm>
            <a:off x="643466" y="8879406"/>
            <a:ext cx="8900513" cy="32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300" cap="all" spc="480">
                <a:solidFill>
                  <a:srgbClr val="636157"/>
                </a:solidFill>
              </a:defRPr>
            </a:pPr>
            <a:r>
              <a:rPr dirty="0"/>
              <a:t>Southern </a:t>
            </a:r>
            <a:r>
              <a:rPr lang="en-US" dirty="0"/>
              <a:t>C</a:t>
            </a:r>
            <a:r>
              <a:rPr dirty="0"/>
              <a:t>alifornia conference</a:t>
            </a:r>
            <a:r>
              <a:rPr lang="en-US" dirty="0"/>
              <a:t> of seventh-day Adventists</a:t>
            </a:r>
            <a:endParaRPr dirty="0">
              <a:latin typeface="Museo Sans Rounded 500"/>
              <a:ea typeface="Museo Sans Rounded 500"/>
              <a:cs typeface="Museo Sans Rounded 500"/>
              <a:sym typeface="Museo Sans Rounded 500"/>
            </a:endParaRPr>
          </a:p>
        </p:txBody>
      </p:sp>
      <p:sp>
        <p:nvSpPr>
          <p:cNvPr id="4" name="HIGHLIGHTS OF THE PAST FIVE YEARS">
            <a:extLst>
              <a:ext uri="{FF2B5EF4-FFF2-40B4-BE49-F238E27FC236}">
                <a16:creationId xmlns:a16="http://schemas.microsoft.com/office/drawing/2014/main" id="{7496E52F-5945-C42C-EB84-DA1589EFEEBD}"/>
              </a:ext>
            </a:extLst>
          </p:cNvPr>
          <p:cNvSpPr txBox="1"/>
          <p:nvPr/>
        </p:nvSpPr>
        <p:spPr>
          <a:xfrm>
            <a:off x="1264024" y="2834478"/>
            <a:ext cx="10986247" cy="308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5200" spc="524">
                <a:solidFill>
                  <a:srgbClr val="636157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Museo Sans Rounded 700"/>
              </a:rPr>
              <a:t>HEALTHCARE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Museo Sans Rounded 700"/>
              </a:rPr>
              <a:t>2024 OPEN ENROLLMENT</a:t>
            </a:r>
          </a:p>
          <a:p>
            <a:r>
              <a:rPr lang="en-US" sz="5500" dirty="0">
                <a:solidFill>
                  <a:schemeClr val="bg1"/>
                </a:solidFill>
              </a:rPr>
              <a:t>December 1-11, 2023</a:t>
            </a:r>
          </a:p>
        </p:txBody>
      </p:sp>
    </p:spTree>
    <p:extLst>
      <p:ext uri="{BB962C8B-B14F-4D97-AF65-F5344CB8AC3E}">
        <p14:creationId xmlns:p14="http://schemas.microsoft.com/office/powerpoint/2010/main" val="24440977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96865"/>
            <a:ext cx="3547747" cy="13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ounded Rectangle">
            <a:extLst>
              <a:ext uri="{FF2B5EF4-FFF2-40B4-BE49-F238E27FC236}">
                <a16:creationId xmlns:a16="http://schemas.microsoft.com/office/drawing/2014/main" id="{58A5EC34-5D78-8399-AFDD-AB04D2D8B793}"/>
              </a:ext>
            </a:extLst>
          </p:cNvPr>
          <p:cNvSpPr/>
          <p:nvPr/>
        </p:nvSpPr>
        <p:spPr>
          <a:xfrm>
            <a:off x="-3295467" y="786227"/>
            <a:ext cx="8803879" cy="688146"/>
          </a:xfrm>
          <a:prstGeom prst="roundRect">
            <a:avLst>
              <a:gd name="adj" fmla="val 27683"/>
            </a:avLst>
          </a:prstGeom>
          <a:solidFill>
            <a:srgbClr val="8AAD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Executive Secretary">
            <a:extLst>
              <a:ext uri="{FF2B5EF4-FFF2-40B4-BE49-F238E27FC236}">
                <a16:creationId xmlns:a16="http://schemas.microsoft.com/office/drawing/2014/main" id="{0D8A5F8F-2AB0-3468-3BD8-3473E1E3E059}"/>
              </a:ext>
            </a:extLst>
          </p:cNvPr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1AA6AE-2C67-6FAE-E55F-C66C390F2C29}"/>
              </a:ext>
            </a:extLst>
          </p:cNvPr>
          <p:cNvSpPr txBox="1">
            <a:spLocks/>
          </p:cNvSpPr>
          <p:nvPr/>
        </p:nvSpPr>
        <p:spPr>
          <a:xfrm>
            <a:off x="992187" y="4215705"/>
            <a:ext cx="3932237" cy="4185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Rounded 300"/>
              </a:rPr>
              <a:t>Anthem 6100 Plan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Rounded 30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Rounded 300"/>
              </a:rPr>
              <a:t>Single: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Rounded 300"/>
              </a:rPr>
              <a:t>Deductible   $6,100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Rounded 300"/>
              </a:rPr>
              <a:t>OOPM           $</a:t>
            </a:r>
            <a:r>
              <a:rPr lang="en-US" sz="2600" dirty="0">
                <a:solidFill>
                  <a:srgbClr val="000000"/>
                </a:solidFill>
                <a:latin typeface="Museo Sans Rounded 300"/>
              </a:rPr>
              <a:t>7,000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Rounded 30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Rounded 30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Rounded 300"/>
              </a:rPr>
              <a:t>Family: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Rounded 300"/>
              </a:rPr>
              <a:t>Deductible   $12,200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Rounded 300"/>
              </a:rPr>
              <a:t>OOPM           $14,000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6FADC1-9D20-4FD1-60EE-BB1981DD5EE1}"/>
              </a:ext>
            </a:extLst>
          </p:cNvPr>
          <p:cNvSpPr txBox="1">
            <a:spLocks/>
          </p:cNvSpPr>
          <p:nvPr/>
        </p:nvSpPr>
        <p:spPr>
          <a:xfrm>
            <a:off x="992187" y="3004518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highlight>
                  <a:srgbClr val="FFFF00"/>
                </a:highlight>
                <a:uLnTx/>
                <a:uFillTx/>
                <a:latin typeface="MuseoSansRounded-100"/>
              </a:rPr>
              <a:t>New 2024 Plan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j-ea"/>
                <a:cs typeface="+mj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1590F-1F70-584B-4B4B-A34C068D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50" y="2239932"/>
            <a:ext cx="6695129" cy="69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94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"/>
          <p:cNvSpPr/>
          <p:nvPr/>
        </p:nvSpPr>
        <p:spPr>
          <a:xfrm>
            <a:off x="-3295467" y="786227"/>
            <a:ext cx="8803879" cy="688146"/>
          </a:xfrm>
          <a:prstGeom prst="roundRect">
            <a:avLst>
              <a:gd name="adj" fmla="val 27683"/>
            </a:avLst>
          </a:prstGeom>
          <a:solidFill>
            <a:srgbClr val="1B3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6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96865"/>
            <a:ext cx="3547747" cy="13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xecutive Secretary">
            <a:extLst>
              <a:ext uri="{FF2B5EF4-FFF2-40B4-BE49-F238E27FC236}">
                <a16:creationId xmlns:a16="http://schemas.microsoft.com/office/drawing/2014/main" id="{B9A7BA5C-6ED6-C1F9-4642-20853953DFC0}"/>
              </a:ext>
            </a:extLst>
          </p:cNvPr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BBD9E-58A0-3DC8-1736-2A0EB01B10DF}"/>
              </a:ext>
            </a:extLst>
          </p:cNvPr>
          <p:cNvSpPr txBox="1"/>
          <p:nvPr/>
        </p:nvSpPr>
        <p:spPr>
          <a:xfrm>
            <a:off x="1179158" y="2560701"/>
            <a:ext cx="10646484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2"/>
                </a:solidFill>
              </a:rPr>
              <a:t>HOW SCC WILL HELP WITH YOUR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2"/>
                </a:solidFill>
              </a:rPr>
              <a:t> DEDUCTIBLE &amp; OUT OF POCKET MAXIMUM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MuseoSansRounded-100"/>
              <a:ea typeface="MuseoSansRounded-100"/>
              <a:cs typeface="MuseoSansRounded-100"/>
              <a:sym typeface="MuseoSansRounded-1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6F236-777B-2C97-CDD6-6D484E1C8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06" y="4037253"/>
            <a:ext cx="7896594" cy="48177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Right 25">
            <a:extLst>
              <a:ext uri="{FF2B5EF4-FFF2-40B4-BE49-F238E27FC236}">
                <a16:creationId xmlns:a16="http://schemas.microsoft.com/office/drawing/2014/main" id="{11525F7D-E8DA-77C8-12CD-40A916857F45}"/>
              </a:ext>
            </a:extLst>
          </p:cNvPr>
          <p:cNvSpPr/>
          <p:nvPr/>
        </p:nvSpPr>
        <p:spPr>
          <a:xfrm>
            <a:off x="1651456" y="5312812"/>
            <a:ext cx="2145317" cy="93745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7429EDC-3473-EA4B-B53D-7072F9E7C507}"/>
              </a:ext>
            </a:extLst>
          </p:cNvPr>
          <p:cNvSpPr/>
          <p:nvPr/>
        </p:nvSpPr>
        <p:spPr>
          <a:xfrm>
            <a:off x="9407030" y="5312812"/>
            <a:ext cx="2145317" cy="93745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54CF0DE-6064-B111-C52A-24721E1AC1BD}"/>
              </a:ext>
            </a:extLst>
          </p:cNvPr>
          <p:cNvSpPr/>
          <p:nvPr/>
        </p:nvSpPr>
        <p:spPr>
          <a:xfrm>
            <a:off x="4263234" y="5312812"/>
            <a:ext cx="2145317" cy="93745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95D3EB5-DB60-404C-91BA-43C9941925C1}"/>
              </a:ext>
            </a:extLst>
          </p:cNvPr>
          <p:cNvSpPr/>
          <p:nvPr/>
        </p:nvSpPr>
        <p:spPr>
          <a:xfrm>
            <a:off x="6795252" y="5312812"/>
            <a:ext cx="2145317" cy="93745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Rounded Rectangle"/>
          <p:cNvSpPr/>
          <p:nvPr/>
        </p:nvSpPr>
        <p:spPr>
          <a:xfrm>
            <a:off x="-3295467" y="786227"/>
            <a:ext cx="8803879" cy="688146"/>
          </a:xfrm>
          <a:prstGeom prst="roundRect">
            <a:avLst>
              <a:gd name="adj" fmla="val 27683"/>
            </a:avLst>
          </a:prstGeom>
          <a:solidFill>
            <a:srgbClr val="1B3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6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96865"/>
            <a:ext cx="3547747" cy="13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xecutive Secretary">
            <a:extLst>
              <a:ext uri="{FF2B5EF4-FFF2-40B4-BE49-F238E27FC236}">
                <a16:creationId xmlns:a16="http://schemas.microsoft.com/office/drawing/2014/main" id="{B9A7BA5C-6ED6-C1F9-4642-20853953DFC0}"/>
              </a:ext>
            </a:extLst>
          </p:cNvPr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BBD9E-58A0-3DC8-1736-2A0EB01B10DF}"/>
              </a:ext>
            </a:extLst>
          </p:cNvPr>
          <p:cNvSpPr txBox="1"/>
          <p:nvPr/>
        </p:nvSpPr>
        <p:spPr>
          <a:xfrm>
            <a:off x="1179158" y="2560701"/>
            <a:ext cx="10646484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useoSansRounded-100"/>
                <a:ea typeface="MuseoSansRounded-100"/>
                <a:cs typeface="MuseoSansRounded-100"/>
                <a:sym typeface="MuseoSansRounded-100"/>
              </a:rPr>
              <a:t>EMPLOYEE REIMBURSEMENT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useoSansRounded-100"/>
                <a:ea typeface="MuseoSansRounded-100"/>
                <a:cs typeface="MuseoSansRounded-100"/>
                <a:sym typeface="MuseoSansRounded-100"/>
              </a:rPr>
              <a:t>PROCESS TOWARDS DEDUCTIBLE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8B7EEA-6FAB-1A89-435C-AC93021AFE2C}"/>
              </a:ext>
            </a:extLst>
          </p:cNvPr>
          <p:cNvGrpSpPr/>
          <p:nvPr/>
        </p:nvGrpSpPr>
        <p:grpSpPr>
          <a:xfrm>
            <a:off x="1726852" y="5519931"/>
            <a:ext cx="9825495" cy="3016130"/>
            <a:chOff x="1569811" y="2821447"/>
            <a:chExt cx="9825495" cy="30161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AFC713-D709-321C-B1F6-C418116344BA}"/>
                </a:ext>
              </a:extLst>
            </p:cNvPr>
            <p:cNvSpPr txBox="1"/>
            <p:nvPr/>
          </p:nvSpPr>
          <p:spPr>
            <a:xfrm>
              <a:off x="4454603" y="2821447"/>
              <a:ext cx="1448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Rounded 700"/>
                  <a:ea typeface="+mn-ea"/>
                  <a:cs typeface="+mn-cs"/>
                </a:rPr>
                <a:t>$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Rounded 700"/>
                  <a:ea typeface="+mn-ea"/>
                  <a:cs typeface="+mn-cs"/>
                </a:rPr>
                <a:t>4,000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DD9710-8C92-DE8C-A484-A3EF4B142D64}"/>
                </a:ext>
              </a:extLst>
            </p:cNvPr>
            <p:cNvSpPr txBox="1"/>
            <p:nvPr/>
          </p:nvSpPr>
          <p:spPr>
            <a:xfrm>
              <a:off x="2072227" y="2821447"/>
              <a:ext cx="9896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Rounded 700"/>
                  <a:ea typeface="+mn-ea"/>
                  <a:cs typeface="+mn-cs"/>
                </a:rPr>
                <a:t>$500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82CCC0-5623-8759-C251-3998EE66B9C0}"/>
                </a:ext>
              </a:extLst>
            </p:cNvPr>
            <p:cNvSpPr txBox="1"/>
            <p:nvPr/>
          </p:nvSpPr>
          <p:spPr>
            <a:xfrm>
              <a:off x="6936661" y="2821447"/>
              <a:ext cx="124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Rounded 700"/>
                  <a:ea typeface="+mn-ea"/>
                  <a:cs typeface="+mn-cs"/>
                </a:rPr>
                <a:t>$1,600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82C888-4378-307A-8354-E9DA1AC92490}"/>
                </a:ext>
              </a:extLst>
            </p:cNvPr>
            <p:cNvSpPr txBox="1"/>
            <p:nvPr/>
          </p:nvSpPr>
          <p:spPr>
            <a:xfrm>
              <a:off x="9673197" y="2821447"/>
              <a:ext cx="1298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Rounded 700"/>
                  <a:ea typeface="+mn-ea"/>
                  <a:cs typeface="+mn-cs"/>
                </a:rPr>
                <a:t>$6,100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B360E4-457B-8D67-D93C-066C4EEE0489}"/>
                </a:ext>
              </a:extLst>
            </p:cNvPr>
            <p:cNvSpPr txBox="1"/>
            <p:nvPr/>
          </p:nvSpPr>
          <p:spPr>
            <a:xfrm>
              <a:off x="1569811" y="3874599"/>
              <a:ext cx="226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Employee responsibility towards deductible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7D5EF1-AC2A-DE9D-DAAB-431D2F6342DF}"/>
                </a:ext>
              </a:extLst>
            </p:cNvPr>
            <p:cNvSpPr txBox="1"/>
            <p:nvPr/>
          </p:nvSpPr>
          <p:spPr>
            <a:xfrm>
              <a:off x="3982045" y="3898585"/>
              <a:ext cx="265616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1200" dirty="0">
                  <a:solidFill>
                    <a:srgbClr val="000000"/>
                  </a:solidFill>
                  <a:ea typeface="+mn-ea"/>
                  <a:cs typeface="+mn-cs"/>
                </a:rPr>
                <a:t>Maximum amount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 covered by SCC (reimbursed through Foy and Associates)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95683B-885D-9CDE-D974-70F45675C5FD}"/>
                </a:ext>
              </a:extLst>
            </p:cNvPr>
            <p:cNvSpPr txBox="1"/>
            <p:nvPr/>
          </p:nvSpPr>
          <p:spPr>
            <a:xfrm>
              <a:off x="6832507" y="3879242"/>
              <a:ext cx="22580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Remaining employee responsibility towards deductible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BBFB18-3B60-BBCC-6AFA-AD9270EBDA25}"/>
                </a:ext>
              </a:extLst>
            </p:cNvPr>
            <p:cNvSpPr txBox="1"/>
            <p:nvPr/>
          </p:nvSpPr>
          <p:spPr>
            <a:xfrm>
              <a:off x="9137271" y="3874599"/>
              <a:ext cx="2258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Total deductible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4123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9C5C2FFE-4D1E-9C2F-7F4A-9E02A780B7C1}"/>
              </a:ext>
            </a:extLst>
          </p:cNvPr>
          <p:cNvSpPr/>
          <p:nvPr/>
        </p:nvSpPr>
        <p:spPr>
          <a:xfrm>
            <a:off x="8741694" y="5239248"/>
            <a:ext cx="2408906" cy="937458"/>
          </a:xfrm>
          <a:prstGeom prst="rightArrow">
            <a:avLst>
              <a:gd name="adj1" fmla="val 50000"/>
              <a:gd name="adj2" fmla="val 53251"/>
            </a:avLst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4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8969459-5579-C275-C419-39B60D7060DF}"/>
              </a:ext>
            </a:extLst>
          </p:cNvPr>
          <p:cNvSpPr/>
          <p:nvPr/>
        </p:nvSpPr>
        <p:spPr>
          <a:xfrm>
            <a:off x="5487545" y="5239248"/>
            <a:ext cx="2145317" cy="93745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DCC4EC8-5F6D-7E18-BDD7-D124640CB64B}"/>
              </a:ext>
            </a:extLst>
          </p:cNvPr>
          <p:cNvSpPr/>
          <p:nvPr/>
        </p:nvSpPr>
        <p:spPr>
          <a:xfrm>
            <a:off x="1960900" y="5239248"/>
            <a:ext cx="2145317" cy="93745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4" name="Rounded Rectangle"/>
          <p:cNvSpPr/>
          <p:nvPr/>
        </p:nvSpPr>
        <p:spPr>
          <a:xfrm>
            <a:off x="-3295467" y="786227"/>
            <a:ext cx="8803879" cy="688146"/>
          </a:xfrm>
          <a:prstGeom prst="roundRect">
            <a:avLst>
              <a:gd name="adj" fmla="val 27683"/>
            </a:avLst>
          </a:prstGeom>
          <a:solidFill>
            <a:srgbClr val="1B3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6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96865"/>
            <a:ext cx="3547747" cy="13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xecutive Secretary">
            <a:extLst>
              <a:ext uri="{FF2B5EF4-FFF2-40B4-BE49-F238E27FC236}">
                <a16:creationId xmlns:a16="http://schemas.microsoft.com/office/drawing/2014/main" id="{B9A7BA5C-6ED6-C1F9-4642-20853953DFC0}"/>
              </a:ext>
            </a:extLst>
          </p:cNvPr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BBD9E-58A0-3DC8-1736-2A0EB01B10DF}"/>
              </a:ext>
            </a:extLst>
          </p:cNvPr>
          <p:cNvSpPr txBox="1"/>
          <p:nvPr/>
        </p:nvSpPr>
        <p:spPr>
          <a:xfrm>
            <a:off x="3772739" y="2774227"/>
            <a:ext cx="5666532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500" b="1" dirty="0">
                <a:solidFill>
                  <a:schemeClr val="bg2"/>
                </a:solidFill>
              </a:rPr>
              <a:t>OUT OF POCKET MAXIMUM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useoSansRounded-100"/>
                <a:ea typeface="MuseoSansRounded-100"/>
                <a:cs typeface="MuseoSansRounded-100"/>
                <a:sym typeface="MuseoSansRounded-100"/>
              </a:rPr>
              <a:t>(OOPM)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58EA0E-8D94-730F-0648-2D8C2F87C4E9}"/>
              </a:ext>
            </a:extLst>
          </p:cNvPr>
          <p:cNvGrpSpPr/>
          <p:nvPr/>
        </p:nvGrpSpPr>
        <p:grpSpPr>
          <a:xfrm>
            <a:off x="1841190" y="5173513"/>
            <a:ext cx="5828236" cy="3300388"/>
            <a:chOff x="-335535" y="2325099"/>
            <a:chExt cx="5828236" cy="33003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1F03D5-F90A-C504-5F67-F805DF2DE7EE}"/>
                </a:ext>
              </a:extLst>
            </p:cNvPr>
            <p:cNvSpPr txBox="1"/>
            <p:nvPr/>
          </p:nvSpPr>
          <p:spPr>
            <a:xfrm>
              <a:off x="-128595" y="2641696"/>
              <a:ext cx="21453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Rounded 700"/>
                  <a:ea typeface="+mn-ea"/>
                  <a:cs typeface="+mn-cs"/>
                </a:rPr>
                <a:t>$6,100- $6,400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181C6D-F1CA-B24D-C711-8833D16C0392}"/>
                </a:ext>
              </a:extLst>
            </p:cNvPr>
            <p:cNvSpPr txBox="1"/>
            <p:nvPr/>
          </p:nvSpPr>
          <p:spPr>
            <a:xfrm>
              <a:off x="3398050" y="2325099"/>
              <a:ext cx="2094651" cy="78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seo Sans Rounded 700"/>
                  <a:ea typeface="+mn-ea"/>
                  <a:cs typeface="+mn-cs"/>
                </a:rPr>
                <a:t>	   $6,400-$7,000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921488-E6A9-2C10-85C7-5142ECCD9CD4}"/>
                </a:ext>
              </a:extLst>
            </p:cNvPr>
            <p:cNvSpPr txBox="1"/>
            <p:nvPr/>
          </p:nvSpPr>
          <p:spPr>
            <a:xfrm>
              <a:off x="-335535" y="3686495"/>
              <a:ext cx="22650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Total deductible, plus $300 is employee’s responsibility towards OOPM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3D6615-E7F5-EBCE-A8AA-B72EE8578935}"/>
                </a:ext>
              </a:extLst>
            </p:cNvPr>
            <p:cNvSpPr txBox="1"/>
            <p:nvPr/>
          </p:nvSpPr>
          <p:spPr>
            <a:xfrm>
              <a:off x="2715153" y="3690358"/>
              <a:ext cx="2693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81A351A-F62B-8C97-96DB-1EB8BDFAEEA3}"/>
              </a:ext>
            </a:extLst>
          </p:cNvPr>
          <p:cNvSpPr txBox="1"/>
          <p:nvPr/>
        </p:nvSpPr>
        <p:spPr>
          <a:xfrm>
            <a:off x="9085325" y="5443943"/>
            <a:ext cx="144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Rounded 700"/>
                <a:ea typeface="+mn-ea"/>
                <a:cs typeface="+mn-cs"/>
              </a:rPr>
              <a:t>$7,0</a:t>
            </a:r>
            <a:r>
              <a:rPr lang="en-US" sz="2800" b="1" kern="1200" dirty="0">
                <a:solidFill>
                  <a:srgbClr val="000000"/>
                </a:solidFill>
                <a:latin typeface="Museo Sans Rounded 700"/>
                <a:ea typeface="+mn-ea"/>
                <a:cs typeface="+mn-cs"/>
              </a:rPr>
              <a:t>00+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Rounded 70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CD29C-03F6-2850-A47C-8A47167D9147}"/>
              </a:ext>
            </a:extLst>
          </p:cNvPr>
          <p:cNvSpPr txBox="1"/>
          <p:nvPr/>
        </p:nvSpPr>
        <p:spPr>
          <a:xfrm>
            <a:off x="8785864" y="6534909"/>
            <a:ext cx="225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rgbClr val="000000"/>
                </a:solidFill>
                <a:ea typeface="+mn-ea"/>
                <a:cs typeface="+mn-cs"/>
              </a:rPr>
              <a:t>100% covered by Anthem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538648-1177-58E5-09E5-A6456FE9AD65}"/>
              </a:ext>
            </a:extLst>
          </p:cNvPr>
          <p:cNvSpPr txBox="1"/>
          <p:nvPr/>
        </p:nvSpPr>
        <p:spPr>
          <a:xfrm>
            <a:off x="5426559" y="6534909"/>
            <a:ext cx="2483912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SansRounded-100"/>
                <a:ea typeface="+mn-ea"/>
                <a:cs typeface="Helvetica"/>
                <a:sym typeface="MuseoSansRounded-100"/>
              </a:rPr>
              <a:t>Remaining $600  covered by SCC (reimbursed through Foy and Associates)</a:t>
            </a:r>
          </a:p>
        </p:txBody>
      </p:sp>
    </p:spTree>
    <p:extLst>
      <p:ext uri="{BB962C8B-B14F-4D97-AF65-F5344CB8AC3E}">
        <p14:creationId xmlns:p14="http://schemas.microsoft.com/office/powerpoint/2010/main" val="18409564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-59268" y="2069172"/>
            <a:ext cx="13123337" cy="7692961"/>
          </a:xfrm>
          <a:prstGeom prst="rect">
            <a:avLst/>
          </a:prstGeom>
          <a:solidFill>
            <a:srgbClr val="8AAD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Executive Secretary"/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636157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pic>
        <p:nvPicPr>
          <p:cNvPr id="141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33365"/>
            <a:ext cx="3547747" cy="13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HIGHLIGHTS OF THE PAST FIVE YEARS…"/>
          <p:cNvSpPr txBox="1"/>
          <p:nvPr/>
        </p:nvSpPr>
        <p:spPr>
          <a:xfrm>
            <a:off x="836504" y="2500779"/>
            <a:ext cx="4998720" cy="302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r>
              <a:rPr lang="en-US" sz="3800" b="1" dirty="0">
                <a:latin typeface="Museo Sans Rounded 700"/>
                <a:ea typeface="Museo Sans Rounded 300"/>
                <a:cs typeface="Museo Sans Rounded 300"/>
                <a:sym typeface="Museo Sans Rounded 300"/>
              </a:rPr>
              <a:t>HOW TO REQUEST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r>
              <a:rPr lang="en-US" sz="3800" b="1" dirty="0">
                <a:latin typeface="Museo Sans Rounded 700"/>
                <a:ea typeface="Museo Sans Rounded 300"/>
                <a:cs typeface="Museo Sans Rounded 300"/>
                <a:sym typeface="Museo Sans Rounded 300"/>
              </a:rPr>
              <a:t>FOR REIMBURSEMENTS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endParaRPr lang="en-US" sz="3800" b="1" dirty="0">
              <a:latin typeface="Museo Sans Rounded 700"/>
              <a:ea typeface="Museo Sans Rounded 300"/>
              <a:cs typeface="Museo Sans Rounded 300"/>
              <a:sym typeface="Museo Sans Rounded 30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endParaRPr lang="en-US" sz="3800" b="1" dirty="0">
              <a:latin typeface="Museo Sans Rounded 700"/>
              <a:ea typeface="Museo Sans Rounded 300"/>
              <a:cs typeface="Museo Sans Rounded 300"/>
              <a:sym typeface="Museo Sans Rounded 30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r>
              <a:rPr lang="en-US" sz="3500" b="1" dirty="0">
                <a:latin typeface="Museo Sans Rounded 700"/>
                <a:ea typeface="Museo Sans Rounded 300"/>
                <a:cs typeface="Museo Sans Rounded 300"/>
                <a:sym typeface="Museo Sans Rounded 300"/>
              </a:rPr>
              <a:t>Step 1:</a:t>
            </a:r>
            <a:endParaRPr sz="3500" b="1" dirty="0">
              <a:latin typeface="Museo Sans Rounded 700"/>
              <a:ea typeface="Museo Sans Rounded 300"/>
              <a:cs typeface="Museo Sans Rounded 300"/>
              <a:sym typeface="Museo Sans Rounded 30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A5975-91AF-F474-DBB9-ACC73B00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99" y="3498492"/>
            <a:ext cx="6286716" cy="46930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5FC3F2-617E-B9FB-41B8-EF14E912C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04" y="6269409"/>
            <a:ext cx="5227318" cy="603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C42591-4BDF-EFCE-8018-A9B257D44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05" y="5527249"/>
            <a:ext cx="5227317" cy="6035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38E777-9851-80C6-05C0-9B9409E10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04" y="7063969"/>
            <a:ext cx="5227318" cy="6035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0" y="2060639"/>
            <a:ext cx="13123337" cy="7692961"/>
          </a:xfrm>
          <a:prstGeom prst="rect">
            <a:avLst/>
          </a:prstGeom>
          <a:solidFill>
            <a:srgbClr val="8AADB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Executive Secretary"/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636157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pic>
        <p:nvPicPr>
          <p:cNvPr id="141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33365"/>
            <a:ext cx="3547747" cy="13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HIGHLIGHTS OF THE PAST FIVE YEARS…"/>
          <p:cNvSpPr txBox="1"/>
          <p:nvPr/>
        </p:nvSpPr>
        <p:spPr>
          <a:xfrm>
            <a:off x="1189565" y="2583541"/>
            <a:ext cx="5013115" cy="288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r>
              <a:rPr lang="en-US" sz="3800" b="1" dirty="0">
                <a:latin typeface="Museo Sans Rounded 700"/>
                <a:ea typeface="Museo Sans Rounded 300"/>
                <a:cs typeface="Museo Sans Rounded 300"/>
                <a:sym typeface="Museo Sans Rounded 300"/>
              </a:rPr>
              <a:t>HOW TO REQUEST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r>
              <a:rPr lang="en-US" sz="3800" b="1" dirty="0">
                <a:latin typeface="Museo Sans Rounded 700"/>
                <a:ea typeface="Museo Sans Rounded 300"/>
                <a:cs typeface="Museo Sans Rounded 300"/>
                <a:sym typeface="Museo Sans Rounded 300"/>
              </a:rPr>
              <a:t>FOR REIMBURSEMENTS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endParaRPr lang="en-US" sz="3500" b="1" dirty="0">
              <a:latin typeface="Museo Sans Rounded 700"/>
              <a:ea typeface="Museo Sans Rounded 300"/>
              <a:cs typeface="Museo Sans Rounded 300"/>
              <a:sym typeface="Museo Sans Rounded 30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endParaRPr lang="en-US" sz="3500" b="1" dirty="0">
              <a:latin typeface="Museo Sans Rounded 700"/>
              <a:ea typeface="Museo Sans Rounded 300"/>
              <a:cs typeface="Museo Sans Rounded 300"/>
              <a:sym typeface="Museo Sans Rounded 30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ct val="100000"/>
              <a:defRPr sz="3150">
                <a:solidFill>
                  <a:srgbClr val="FFFFFF"/>
                </a:solidFill>
              </a:defRPr>
            </a:pPr>
            <a:r>
              <a:rPr lang="en-US" sz="3500" b="1" dirty="0">
                <a:latin typeface="Museo Sans Rounded 700"/>
                <a:ea typeface="Museo Sans Rounded 300"/>
                <a:cs typeface="Museo Sans Rounded 300"/>
                <a:sym typeface="Museo Sans Rounded 300"/>
              </a:rPr>
              <a:t>Step 2:</a:t>
            </a:r>
            <a:endParaRPr sz="3500" b="1" dirty="0">
              <a:latin typeface="Museo Sans Rounded 700"/>
              <a:ea typeface="Museo Sans Rounded 300"/>
              <a:cs typeface="Museo Sans Rounded 300"/>
              <a:sym typeface="Museo Sans Rounded 300"/>
            </a:endParaRPr>
          </a:p>
        </p:txBody>
      </p:sp>
      <p:pic>
        <p:nvPicPr>
          <p:cNvPr id="4" name="Picture 3" descr="A close-up of a form&#10;&#10;Description automatically generated">
            <a:extLst>
              <a:ext uri="{FF2B5EF4-FFF2-40B4-BE49-F238E27FC236}">
                <a16:creationId xmlns:a16="http://schemas.microsoft.com/office/drawing/2014/main" id="{DA8E31D3-6670-4564-EDA7-9E6E8D2F2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11" y="2583541"/>
            <a:ext cx="5413300" cy="68306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990069-F54D-E3F7-0A68-154D4ED7AB88}"/>
              </a:ext>
            </a:extLst>
          </p:cNvPr>
          <p:cNvSpPr/>
          <p:nvPr/>
        </p:nvSpPr>
        <p:spPr>
          <a:xfrm>
            <a:off x="735968" y="5459196"/>
            <a:ext cx="6039978" cy="4786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4CE94-DA79-5227-0EC2-56633D74409B}"/>
              </a:ext>
            </a:extLst>
          </p:cNvPr>
          <p:cNvSpPr txBox="1"/>
          <p:nvPr/>
        </p:nvSpPr>
        <p:spPr>
          <a:xfrm>
            <a:off x="1489285" y="5196471"/>
            <a:ext cx="5013115" cy="812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76746A"/>
                </a:solidFill>
                <a:effectLst/>
                <a:uFillTx/>
                <a:latin typeface="MuseoSansRounded-100"/>
                <a:ea typeface="MuseoSansRounded-100"/>
                <a:cs typeface="MuseoSansRounded-100"/>
                <a:sym typeface="MuseoSansRounded-100"/>
              </a:rPr>
              <a:t>Fill out Claim Form- 2024 Year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7AFB4-5E67-A052-7A2C-D208B79CA75E}"/>
              </a:ext>
            </a:extLst>
          </p:cNvPr>
          <p:cNvSpPr/>
          <p:nvPr/>
        </p:nvSpPr>
        <p:spPr>
          <a:xfrm>
            <a:off x="735968" y="6275825"/>
            <a:ext cx="6039978" cy="4786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BF638C-7C7F-2D05-C23A-0C9B7DD32BB7}"/>
              </a:ext>
            </a:extLst>
          </p:cNvPr>
          <p:cNvSpPr/>
          <p:nvPr/>
        </p:nvSpPr>
        <p:spPr>
          <a:xfrm>
            <a:off x="737861" y="7074850"/>
            <a:ext cx="6039978" cy="5902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rPr>
              <a:t>Deadline March 31,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5001B-E438-613A-D53F-E57B9B375973}"/>
              </a:ext>
            </a:extLst>
          </p:cNvPr>
          <p:cNvSpPr txBox="1"/>
          <p:nvPr/>
        </p:nvSpPr>
        <p:spPr>
          <a:xfrm>
            <a:off x="737861" y="6046808"/>
            <a:ext cx="6039978" cy="7381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Submit Claim Form &amp; </a:t>
            </a:r>
            <a:r>
              <a:rPr lang="en-US" sz="2200" b="1" dirty="0"/>
              <a:t>EOB</a:t>
            </a:r>
            <a:r>
              <a:rPr lang="en-US" sz="2400" b="1" dirty="0"/>
              <a:t> to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Foy</a:t>
            </a:r>
            <a:r>
              <a:rPr lang="en-US" sz="2400" b="1" dirty="0"/>
              <a:t> &amp; Associates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76746A"/>
              </a:solidFill>
              <a:effectLst/>
              <a:uFillTx/>
              <a:latin typeface="MuseoSansRounded-100"/>
              <a:ea typeface="MuseoSansRounded-100"/>
              <a:cs typeface="MuseoSansRounded-100"/>
              <a:sym typeface="MuseoSansRounded-100"/>
            </a:endParaRPr>
          </a:p>
        </p:txBody>
      </p:sp>
    </p:spTree>
    <p:extLst>
      <p:ext uri="{BB962C8B-B14F-4D97-AF65-F5344CB8AC3E}">
        <p14:creationId xmlns:p14="http://schemas.microsoft.com/office/powerpoint/2010/main" val="22691246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"/>
          <p:cNvSpPr/>
          <p:nvPr/>
        </p:nvSpPr>
        <p:spPr>
          <a:xfrm>
            <a:off x="-3295467" y="786227"/>
            <a:ext cx="8803879" cy="688146"/>
          </a:xfrm>
          <a:prstGeom prst="roundRect">
            <a:avLst>
              <a:gd name="adj" fmla="val 27683"/>
            </a:avLst>
          </a:prstGeom>
          <a:solidFill>
            <a:srgbClr val="1B3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6" name="logoforslide-01.png" descr="logofor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15" y="496865"/>
            <a:ext cx="3547747" cy="13684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Executive Secretary">
            <a:extLst>
              <a:ext uri="{FF2B5EF4-FFF2-40B4-BE49-F238E27FC236}">
                <a16:creationId xmlns:a16="http://schemas.microsoft.com/office/drawing/2014/main" id="{B9A7BA5C-6ED6-C1F9-4642-20853953DFC0}"/>
              </a:ext>
            </a:extLst>
          </p:cNvPr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BBD9E-58A0-3DC8-1736-2A0EB01B10DF}"/>
              </a:ext>
            </a:extLst>
          </p:cNvPr>
          <p:cNvSpPr txBox="1"/>
          <p:nvPr/>
        </p:nvSpPr>
        <p:spPr>
          <a:xfrm>
            <a:off x="1942123" y="3154857"/>
            <a:ext cx="9120554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800" b="1" dirty="0">
                <a:solidFill>
                  <a:srgbClr val="2F75B5"/>
                </a:solidFill>
              </a:rPr>
              <a:t>No employer HSA contribution for 2024</a:t>
            </a:r>
            <a:endParaRPr kumimoji="0" lang="en-US" sz="3800" i="0" u="none" strike="noStrike" cap="none" spc="0" normalizeH="0" baseline="0" dirty="0">
              <a:ln>
                <a:noFill/>
              </a:ln>
              <a:solidFill>
                <a:srgbClr val="2F75B5"/>
              </a:solidFill>
              <a:effectLst/>
              <a:uFillTx/>
              <a:latin typeface="MuseoSansRounded-100"/>
              <a:ea typeface="MuseoSansRounded-100"/>
              <a:cs typeface="MuseoSansRounded-100"/>
              <a:sym typeface="MuseoSansRounded-10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AFF54-323E-9B4C-65F8-2BAFD51A2847}"/>
              </a:ext>
            </a:extLst>
          </p:cNvPr>
          <p:cNvSpPr txBox="1"/>
          <p:nvPr/>
        </p:nvSpPr>
        <p:spPr>
          <a:xfrm>
            <a:off x="1306574" y="4368541"/>
            <a:ext cx="1099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1" kern="120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Museo Sans Rounded 700"/>
                <a:ea typeface="+mn-ea"/>
                <a:cs typeface="+mn-cs"/>
              </a:rPr>
              <a:t>How employees can save towards Deductible needs through their HSA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357955-E8C4-AE73-0F98-41C43D688990}"/>
              </a:ext>
            </a:extLst>
          </p:cNvPr>
          <p:cNvSpPr txBox="1"/>
          <p:nvPr/>
        </p:nvSpPr>
        <p:spPr>
          <a:xfrm>
            <a:off x="1289615" y="6976194"/>
            <a:ext cx="1052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a typeface="+mn-ea"/>
                <a:cs typeface="+mn-cs"/>
              </a:rPr>
              <a:t>You can elect to set aside pre-tax up to $4,150 for individual coverage and up to $8,300 for family coverage.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US" sz="1800" kern="1200" dirty="0">
                <a:solidFill>
                  <a:srgbClr val="000000"/>
                </a:solidFill>
                <a:ea typeface="+mn-ea"/>
                <a:cs typeface="+mn-cs"/>
              </a:rPr>
              <a:t>If you are age 55 or older, you may make an additional “catch-up” contribution of $1,000 per year</a:t>
            </a:r>
            <a:r>
              <a:rPr lang="en-US" sz="1800" kern="1200" dirty="0">
                <a:solidFill>
                  <a:srgbClr val="000000"/>
                </a:solidFill>
                <a:latin typeface="Gill Sans Nova"/>
                <a:ea typeface="+mn-ea"/>
                <a:cs typeface="+mn-cs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4D7E8C-2506-CE19-A30E-96B50740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72" y="5287805"/>
            <a:ext cx="11196413" cy="13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50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"/>
          <p:cNvSpPr/>
          <p:nvPr/>
        </p:nvSpPr>
        <p:spPr>
          <a:xfrm>
            <a:off x="-3295467" y="786227"/>
            <a:ext cx="8803879" cy="688146"/>
          </a:xfrm>
          <a:prstGeom prst="roundRect">
            <a:avLst>
              <a:gd name="adj" fmla="val 27683"/>
            </a:avLst>
          </a:prstGeom>
          <a:solidFill>
            <a:srgbClr val="1B3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Executive Secretary">
            <a:extLst>
              <a:ext uri="{FF2B5EF4-FFF2-40B4-BE49-F238E27FC236}">
                <a16:creationId xmlns:a16="http://schemas.microsoft.com/office/drawing/2014/main" id="{B9A7BA5C-6ED6-C1F9-4642-20853953DFC0}"/>
              </a:ext>
            </a:extLst>
          </p:cNvPr>
          <p:cNvSpPr txBox="1"/>
          <p:nvPr/>
        </p:nvSpPr>
        <p:spPr>
          <a:xfrm>
            <a:off x="1189565" y="898570"/>
            <a:ext cx="4146328" cy="46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cap="all" spc="778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HUMAN RESOURCES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BBD9E-58A0-3DC8-1736-2A0EB01B10DF}"/>
              </a:ext>
            </a:extLst>
          </p:cNvPr>
          <p:cNvSpPr txBox="1"/>
          <p:nvPr/>
        </p:nvSpPr>
        <p:spPr>
          <a:xfrm>
            <a:off x="1609943" y="2319989"/>
            <a:ext cx="5193145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800" b="1" dirty="0">
                <a:solidFill>
                  <a:schemeClr val="bg2"/>
                </a:solidFill>
              </a:rPr>
              <a:t>Employee cost for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4FA852-B1D1-FC41-E8DE-F5C2C5EC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994" y="2158628"/>
            <a:ext cx="3401863" cy="999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F7E809-16F4-AD95-4A97-AEB3D8A8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77" y="4270747"/>
            <a:ext cx="12017221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020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76746A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2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/>
          <a:defRPr kumimoji="0" sz="3100" b="0" i="0" u="none" strike="noStrike" cap="none" spc="0" normalizeH="0" baseline="0">
            <a:ln>
              <a:noFill/>
            </a:ln>
            <a:solidFill>
              <a:srgbClr val="76746A"/>
            </a:solidFill>
            <a:effectLst/>
            <a:uFillTx/>
            <a:latin typeface="MuseoSansRounded-100"/>
            <a:ea typeface="MuseoSansRounded-100"/>
            <a:cs typeface="MuseoSansRounded-100"/>
            <a:sym typeface="MuseoSansRounded-1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20000"/>
          </a:lnSpc>
          <a:spcBef>
            <a:spcPts val="1500"/>
          </a:spcBef>
          <a:spcAft>
            <a:spcPts val="0"/>
          </a:spcAft>
          <a:buClrTx/>
          <a:buSzTx/>
          <a:buFontTx/>
          <a:buNone/>
          <a:tabLst/>
          <a:defRPr kumimoji="0" sz="3100" b="0" i="0" u="none" strike="noStrike" cap="none" spc="0" normalizeH="0" baseline="0">
            <a:ln>
              <a:noFill/>
            </a:ln>
            <a:solidFill>
              <a:srgbClr val="76746A"/>
            </a:solidFill>
            <a:effectLst/>
            <a:uFillTx/>
            <a:latin typeface="MuseoSansRounded-100"/>
            <a:ea typeface="MuseoSansRounded-100"/>
            <a:cs typeface="MuseoSansRounded-100"/>
            <a:sym typeface="MuseoSansRounded-1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280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Gill Sans Nova</vt:lpstr>
      <vt:lpstr>Helvetica Light</vt:lpstr>
      <vt:lpstr>Helvetica Neue</vt:lpstr>
      <vt:lpstr>Helvetica Neue Light</vt:lpstr>
      <vt:lpstr>Helvetica Neue Medium</vt:lpstr>
      <vt:lpstr>Helvetica Neue Thin</vt:lpstr>
      <vt:lpstr>Museo Sans Rounded 300</vt:lpstr>
      <vt:lpstr>Museo Sans Rounded 500</vt:lpstr>
      <vt:lpstr>Museo Sans Rounded 700</vt:lpstr>
      <vt:lpstr>MuseoSansRounded-100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Hardin-Artiga</dc:creator>
  <cp:lastModifiedBy>Deanna Simeone</cp:lastModifiedBy>
  <cp:revision>12</cp:revision>
  <dcterms:modified xsi:type="dcterms:W3CDTF">2023-11-28T01:03:53Z</dcterms:modified>
</cp:coreProperties>
</file>